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10" r:id="rId2"/>
    <p:sldId id="256" r:id="rId3"/>
    <p:sldId id="285" r:id="rId4"/>
    <p:sldId id="284" r:id="rId5"/>
    <p:sldId id="276" r:id="rId6"/>
    <p:sldId id="257" r:id="rId7"/>
    <p:sldId id="318" r:id="rId8"/>
    <p:sldId id="260" r:id="rId9"/>
    <p:sldId id="316" r:id="rId10"/>
    <p:sldId id="317" r:id="rId11"/>
    <p:sldId id="261" r:id="rId12"/>
    <p:sldId id="319" r:id="rId13"/>
    <p:sldId id="320" r:id="rId14"/>
    <p:sldId id="321" r:id="rId15"/>
    <p:sldId id="314" r:id="rId16"/>
    <p:sldId id="315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36D2B8-CE6C-6741-A395-36E8D2633F18}">
          <p14:sldIdLst>
            <p14:sldId id="310"/>
            <p14:sldId id="256"/>
            <p14:sldId id="285"/>
            <p14:sldId id="284"/>
            <p14:sldId id="276"/>
            <p14:sldId id="257"/>
            <p14:sldId id="318"/>
            <p14:sldId id="260"/>
            <p14:sldId id="316"/>
            <p14:sldId id="317"/>
            <p14:sldId id="261"/>
            <p14:sldId id="319"/>
            <p14:sldId id="320"/>
            <p14:sldId id="321"/>
            <p14:sldId id="314"/>
            <p14:sldId id="315"/>
            <p14:sldId id="270"/>
          </p14:sldIdLst>
        </p14:section>
        <p14:section name="Appendix" id="{D9A2B76E-66C7-0043-ACB4-06E1DC88E7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150"/>
    <a:srgbClr val="008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2" autoAdjust="0"/>
    <p:restoredTop sz="94689"/>
  </p:normalViewPr>
  <p:slideViewPr>
    <p:cSldViewPr snapToGrid="0">
      <p:cViewPr varScale="1">
        <p:scale>
          <a:sx n="112" d="100"/>
          <a:sy n="112" d="100"/>
        </p:scale>
        <p:origin x="33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32B3C-2A06-46E8-A765-6BD2543EF424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DC0E-3017-4CC2-AD45-163B4A731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8414c6b2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8414c6b23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2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9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9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  <a:r>
              <a:rPr lang="en-IN" sz="1800" dirty="0">
                <a:solidFill>
                  <a:srgbClr val="90D150"/>
                </a:solidFill>
              </a:rPr>
              <a:t>Membership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76159-73B7-4EC7-89E5-24FA71725107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0E277-2EC3-8F42-B422-4E30D4FEB8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5723"/>
            <a:ext cx="1175657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90D15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0D15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0D15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0D15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0D15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CD5F0-6C6F-1345-9BCF-49D166AD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5309" y="76222"/>
            <a:ext cx="8299938" cy="2760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1BB7A-C784-A34D-9C8A-B1279E6CC4DF}"/>
              </a:ext>
            </a:extLst>
          </p:cNvPr>
          <p:cNvSpPr txBox="1"/>
          <p:nvPr/>
        </p:nvSpPr>
        <p:spPr>
          <a:xfrm>
            <a:off x="6758848" y="4354995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8EF8"/>
                </a:solidFill>
                <a:latin typeface="Avenir Roman" panose="02000503020000020003" pitchFamily="2" charset="0"/>
              </a:rPr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3E8A1-4940-BF43-A1B6-4D06B78D3DE7}"/>
              </a:ext>
            </a:extLst>
          </p:cNvPr>
          <p:cNvSpPr txBox="1"/>
          <p:nvPr/>
        </p:nvSpPr>
        <p:spPr>
          <a:xfrm>
            <a:off x="3662256" y="3170852"/>
            <a:ext cx="4687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008EF8"/>
                </a:solidFill>
                <a:latin typeface="Avenir Roman" panose="02000503020000020003" pitchFamily="2" charset="0"/>
              </a:defRPr>
            </a:lvl1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Blockchain 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B6C07-E954-0240-A0BF-123722111BD4}"/>
              </a:ext>
            </a:extLst>
          </p:cNvPr>
          <p:cNvSpPr txBox="1"/>
          <p:nvPr/>
        </p:nvSpPr>
        <p:spPr>
          <a:xfrm>
            <a:off x="3529429" y="5252681"/>
            <a:ext cx="648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008EF8"/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sz="3600" dirty="0"/>
              <a:t>Connect | Collaborate | Create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E0D0A91-B397-ED4F-A5AA-BDBBC736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9" y="4274043"/>
            <a:ext cx="4398498" cy="9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B71880A-BE62-4FD2-B611-425B8D3E4812}"/>
              </a:ext>
            </a:extLst>
          </p:cNvPr>
          <p:cNvSpPr>
            <a:spLocks noChangeAspect="1"/>
          </p:cNvSpPr>
          <p:nvPr/>
        </p:nvSpPr>
        <p:spPr>
          <a:xfrm>
            <a:off x="677237" y="2214829"/>
            <a:ext cx="960000" cy="9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latin typeface="Azo Sans"/>
              </a:rPr>
              <a:t>Admin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65CE78-08E0-4EEB-A2B4-BAC1D4038993}"/>
              </a:ext>
            </a:extLst>
          </p:cNvPr>
          <p:cNvSpPr>
            <a:spLocks noChangeAspect="1"/>
          </p:cNvSpPr>
          <p:nvPr/>
        </p:nvSpPr>
        <p:spPr>
          <a:xfrm>
            <a:off x="4189846" y="2236294"/>
            <a:ext cx="960000" cy="981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Rest Gateway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79F78-C162-4929-8041-DF4CB7FDEE29}"/>
              </a:ext>
            </a:extLst>
          </p:cNvPr>
          <p:cNvSpPr>
            <a:spLocks noChangeAspect="1"/>
          </p:cNvSpPr>
          <p:nvPr/>
        </p:nvSpPr>
        <p:spPr>
          <a:xfrm>
            <a:off x="2021902" y="2236294"/>
            <a:ext cx="960000" cy="9814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UI</a:t>
            </a:r>
          </a:p>
        </p:txBody>
      </p:sp>
      <p:sp>
        <p:nvSpPr>
          <p:cNvPr id="7" name="Rounded Rectangle 77">
            <a:extLst>
              <a:ext uri="{FF2B5EF4-FFF2-40B4-BE49-F238E27FC236}">
                <a16:creationId xmlns:a16="http://schemas.microsoft.com/office/drawing/2014/main" id="{3EB2E55E-67BD-4CFA-BCA2-88BAEF9BE2B2}"/>
              </a:ext>
            </a:extLst>
          </p:cNvPr>
          <p:cNvSpPr>
            <a:spLocks noChangeAspect="1"/>
          </p:cNvSpPr>
          <p:nvPr/>
        </p:nvSpPr>
        <p:spPr>
          <a:xfrm>
            <a:off x="7967298" y="1416345"/>
            <a:ext cx="2862921" cy="31064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Fabric Network</a:t>
            </a:r>
            <a:endParaRPr lang="en-US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B8A73-BF45-4F1D-8E6F-FA2D8D710339}"/>
              </a:ext>
            </a:extLst>
          </p:cNvPr>
          <p:cNvSpPr>
            <a:spLocks noChangeAspect="1"/>
          </p:cNvSpPr>
          <p:nvPr/>
        </p:nvSpPr>
        <p:spPr>
          <a:xfrm>
            <a:off x="8579396" y="2032379"/>
            <a:ext cx="1550281" cy="14107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Logistics Chain code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621E0D-8457-4073-AFD0-C5426805E563}"/>
              </a:ext>
            </a:extLst>
          </p:cNvPr>
          <p:cNvCxnSpPr>
            <a:cxnSpLocks/>
          </p:cNvCxnSpPr>
          <p:nvPr/>
        </p:nvCxnSpPr>
        <p:spPr>
          <a:xfrm flipV="1">
            <a:off x="2983124" y="2640259"/>
            <a:ext cx="1205803" cy="1073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14D824-9219-452A-B103-8810B69F1014}"/>
              </a:ext>
            </a:extLst>
          </p:cNvPr>
          <p:cNvCxnSpPr>
            <a:cxnSpLocks/>
          </p:cNvCxnSpPr>
          <p:nvPr/>
        </p:nvCxnSpPr>
        <p:spPr>
          <a:xfrm>
            <a:off x="5151066" y="2650992"/>
            <a:ext cx="281623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4BF62A-0505-4C46-846C-5784F7644281}"/>
              </a:ext>
            </a:extLst>
          </p:cNvPr>
          <p:cNvSpPr txBox="1"/>
          <p:nvPr/>
        </p:nvSpPr>
        <p:spPr>
          <a:xfrm>
            <a:off x="5285685" y="203384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Request: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Retailer Profile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52B069-C0DF-46E9-AAF7-BFCD71FFA8F7}"/>
              </a:ext>
            </a:extLst>
          </p:cNvPr>
          <p:cNvCxnSpPr/>
          <p:nvPr/>
        </p:nvCxnSpPr>
        <p:spPr>
          <a:xfrm>
            <a:off x="4511299" y="5414369"/>
            <a:ext cx="5005073" cy="2146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AB1070-4F1F-44CD-991E-5B30B27DA2B3}"/>
              </a:ext>
            </a:extLst>
          </p:cNvPr>
          <p:cNvCxnSpPr/>
          <p:nvPr/>
        </p:nvCxnSpPr>
        <p:spPr>
          <a:xfrm flipH="1" flipV="1">
            <a:off x="4510901" y="3214579"/>
            <a:ext cx="6954" cy="220014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0F84C4A-35F7-4938-AD11-85B6F7D3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1" y="1022596"/>
            <a:ext cx="951159" cy="10886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CD01FB-96E4-4294-934C-964357F7C534}"/>
              </a:ext>
            </a:extLst>
          </p:cNvPr>
          <p:cNvCxnSpPr/>
          <p:nvPr/>
        </p:nvCxnSpPr>
        <p:spPr>
          <a:xfrm flipH="1">
            <a:off x="2968580" y="2966434"/>
            <a:ext cx="1199884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4F03DA-0CA8-42B0-9089-BDFCFA56D22F}"/>
              </a:ext>
            </a:extLst>
          </p:cNvPr>
          <p:cNvCxnSpPr/>
          <p:nvPr/>
        </p:nvCxnSpPr>
        <p:spPr>
          <a:xfrm flipV="1">
            <a:off x="9523328" y="4523581"/>
            <a:ext cx="3777" cy="92298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B3E1CF-0957-40FD-A130-FB83392E5205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1637237" y="2694829"/>
            <a:ext cx="384665" cy="3219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14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Chain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052894"/>
            <a:ext cx="11535176" cy="580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RetailerTransport</a:t>
            </a:r>
            <a:r>
              <a:rPr lang="en-US" dirty="0">
                <a:cs typeface="Calibri"/>
              </a:rPr>
              <a:t>: </a:t>
            </a:r>
          </a:p>
          <a:p>
            <a:r>
              <a:rPr lang="en-US" dirty="0" err="1">
                <a:cs typeface="Calibri"/>
              </a:rPr>
              <a:t>DriverTransport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ManufTransport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39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1F9A5-D311-4E3C-9A97-4C6AFB5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378"/>
            <a:ext cx="10515600" cy="6152972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/>
              <a:t>Step1: </a:t>
            </a:r>
            <a:endParaRPr lang="en-IN" dirty="0"/>
          </a:p>
          <a:p>
            <a:pPr lvl="1"/>
            <a:r>
              <a:rPr lang="en-US" dirty="0"/>
              <a:t>Shipper will Assign RWB Numbers (Serial number) </a:t>
            </a:r>
          </a:p>
          <a:p>
            <a:pPr lvl="1"/>
            <a:r>
              <a:rPr lang="en-IN" dirty="0"/>
              <a:t>RWB Attribute: </a:t>
            </a:r>
          </a:p>
          <a:p>
            <a:pPr lvl="1"/>
            <a:r>
              <a:rPr lang="en-IN" dirty="0"/>
              <a:t>RWB Serial numbers </a:t>
            </a:r>
          </a:p>
          <a:p>
            <a:r>
              <a:rPr lang="en-IN" b="1" dirty="0"/>
              <a:t>Step 2: </a:t>
            </a:r>
            <a:endParaRPr lang="en-IN" dirty="0"/>
          </a:p>
          <a:p>
            <a:pPr lvl="1"/>
            <a:r>
              <a:rPr lang="en-US" dirty="0"/>
              <a:t>Manufacture start booking for shipper </a:t>
            </a:r>
          </a:p>
          <a:p>
            <a:pPr marL="457200" lvl="1" indent="0">
              <a:buNone/>
            </a:pPr>
            <a:r>
              <a:rPr lang="en-US" dirty="0"/>
              <a:t>1.first he select RWB Number </a:t>
            </a:r>
          </a:p>
          <a:p>
            <a:pPr marL="457200" lvl="1" indent="0">
              <a:buNone/>
            </a:pPr>
            <a:r>
              <a:rPr lang="en-US" dirty="0"/>
              <a:t>2.He Assign RWB Number to Product or Item </a:t>
            </a:r>
          </a:p>
          <a:p>
            <a:pPr lvl="2"/>
            <a:r>
              <a:rPr lang="en-US" dirty="0"/>
              <a:t>RWB Product or RWB Item (Attribute): </a:t>
            </a:r>
          </a:p>
          <a:p>
            <a:pPr lvl="2"/>
            <a:r>
              <a:rPr lang="en-US" dirty="0"/>
              <a:t>Scan or type RWB number </a:t>
            </a:r>
          </a:p>
          <a:p>
            <a:pPr lvl="2"/>
            <a:r>
              <a:rPr lang="en-IN" dirty="0"/>
              <a:t>Product Name </a:t>
            </a:r>
          </a:p>
          <a:p>
            <a:pPr lvl="2"/>
            <a:r>
              <a:rPr lang="en-IN" dirty="0"/>
              <a:t>Product Type </a:t>
            </a:r>
          </a:p>
          <a:p>
            <a:pPr lvl="2"/>
            <a:r>
              <a:rPr lang="en-IN" dirty="0"/>
              <a:t>HSN/SCN number </a:t>
            </a:r>
          </a:p>
          <a:p>
            <a:pPr lvl="2"/>
            <a:r>
              <a:rPr lang="en-IN" dirty="0"/>
              <a:t>Product units </a:t>
            </a:r>
          </a:p>
          <a:p>
            <a:pPr lvl="2"/>
            <a:r>
              <a:rPr lang="pl-PL" dirty="0"/>
              <a:t>Size : L x W x H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3. </a:t>
            </a:r>
            <a:r>
              <a:rPr lang="en-IN" dirty="0" err="1"/>
              <a:t>Mfg</a:t>
            </a:r>
            <a:r>
              <a:rPr lang="en-IN" dirty="0"/>
              <a:t> selects Shipper </a:t>
            </a:r>
          </a:p>
          <a:p>
            <a:pPr marL="0" indent="0">
              <a:buNone/>
            </a:pPr>
            <a:r>
              <a:rPr lang="en-IN" dirty="0"/>
              <a:t>         4. </a:t>
            </a:r>
            <a:r>
              <a:rPr lang="en-IN" dirty="0" err="1"/>
              <a:t>Mfg</a:t>
            </a:r>
            <a:r>
              <a:rPr lang="en-IN" dirty="0"/>
              <a:t> Assign </a:t>
            </a:r>
          </a:p>
          <a:p>
            <a:pPr lvl="2"/>
            <a:r>
              <a:rPr lang="en-IN" dirty="0"/>
              <a:t>Pickup Date </a:t>
            </a:r>
          </a:p>
          <a:p>
            <a:pPr lvl="2"/>
            <a:r>
              <a:rPr lang="en-IN" dirty="0"/>
              <a:t>Pickup Location </a:t>
            </a:r>
          </a:p>
          <a:p>
            <a:pPr lvl="2"/>
            <a:r>
              <a:rPr lang="en-IN" dirty="0"/>
              <a:t>Drop Date </a:t>
            </a:r>
          </a:p>
          <a:p>
            <a:pPr lvl="2"/>
            <a:r>
              <a:rPr lang="en-IN" dirty="0"/>
              <a:t>Drop Location </a:t>
            </a:r>
          </a:p>
          <a:p>
            <a:pPr marL="85725" lvl="1" indent="371475">
              <a:buNone/>
            </a:pPr>
            <a:r>
              <a:rPr lang="en-IN" dirty="0"/>
              <a:t>5. </a:t>
            </a:r>
            <a:r>
              <a:rPr lang="en-IN" dirty="0" err="1"/>
              <a:t>Mfg</a:t>
            </a:r>
            <a:r>
              <a:rPr lang="en-IN" dirty="0"/>
              <a:t> selects Retailer </a:t>
            </a:r>
          </a:p>
          <a:p>
            <a:pPr lvl="2"/>
            <a:r>
              <a:rPr lang="en-US" dirty="0"/>
              <a:t>Then Clicking on Booking Button </a:t>
            </a:r>
          </a:p>
          <a:p>
            <a:pPr lvl="2"/>
            <a:r>
              <a:rPr lang="en-US" dirty="0"/>
              <a:t>After Completed Status should be Booking Assign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063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AD07C-2D94-4C7A-AC47-39583E19B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288" y="837488"/>
            <a:ext cx="10515600" cy="5648769"/>
          </a:xfrm>
        </p:spPr>
        <p:txBody>
          <a:bodyPr>
            <a:normAutofit/>
          </a:bodyPr>
          <a:lstStyle/>
          <a:p>
            <a:r>
              <a:rPr lang="en-IN" sz="1400" b="1" dirty="0"/>
              <a:t>Step 3 </a:t>
            </a:r>
            <a:endParaRPr lang="en-IN" sz="1400" dirty="0"/>
          </a:p>
          <a:p>
            <a:pPr marL="0" indent="0">
              <a:buNone/>
            </a:pPr>
            <a:r>
              <a:rPr lang="en-US" sz="1400" dirty="0"/>
              <a:t>1.Shipper Received Status of New Booking done from Manufacture or Retailer </a:t>
            </a:r>
          </a:p>
          <a:p>
            <a:pPr marL="0" indent="0">
              <a:buNone/>
            </a:pPr>
            <a:r>
              <a:rPr lang="en-US" sz="1400" dirty="0"/>
              <a:t>2.shipper will Accept or Reject </a:t>
            </a:r>
          </a:p>
          <a:p>
            <a:pPr marL="0" indent="0">
              <a:buNone/>
            </a:pPr>
            <a:r>
              <a:rPr lang="en-IN" sz="1400" dirty="0"/>
              <a:t>    If Reject </a:t>
            </a:r>
          </a:p>
          <a:p>
            <a:pPr lvl="1"/>
            <a:r>
              <a:rPr lang="en-US" sz="1400" dirty="0"/>
              <a:t>The Booking will Cancel and pop up the status to manufacture or retailer that your Booking is canceled </a:t>
            </a:r>
          </a:p>
          <a:p>
            <a:pPr lvl="1"/>
            <a:r>
              <a:rPr lang="en-IN" sz="1400" dirty="0"/>
              <a:t>Transaction to stop </a:t>
            </a:r>
          </a:p>
          <a:p>
            <a:pPr marL="0" indent="0">
              <a:buNone/>
            </a:pPr>
            <a:r>
              <a:rPr lang="en-IN" sz="1400" dirty="0"/>
              <a:t>    If Accepted </a:t>
            </a:r>
          </a:p>
          <a:p>
            <a:pPr lvl="1"/>
            <a:r>
              <a:rPr lang="en-US" sz="1400" dirty="0"/>
              <a:t>Shipper will select RWB Number </a:t>
            </a:r>
          </a:p>
          <a:p>
            <a:pPr lvl="1"/>
            <a:r>
              <a:rPr lang="en-US" sz="1400" dirty="0"/>
              <a:t>Shipper will Assign Driver &amp; (Pickup date, Pickup Location, Drop date &amp; Drop Location) </a:t>
            </a:r>
          </a:p>
          <a:p>
            <a:pPr lvl="1"/>
            <a:r>
              <a:rPr lang="en-US" sz="1400" dirty="0"/>
              <a:t>Shipper will Assign Vehicle </a:t>
            </a:r>
          </a:p>
          <a:p>
            <a:pPr lvl="1"/>
            <a:r>
              <a:rPr lang="en-IN" sz="1400" dirty="0"/>
              <a:t>Shipper Confirm </a:t>
            </a:r>
          </a:p>
          <a:p>
            <a:pPr lvl="1"/>
            <a:r>
              <a:rPr lang="en-US" sz="1400" dirty="0"/>
              <a:t>After Shipper confirm Status change to Assigned </a:t>
            </a:r>
          </a:p>
          <a:p>
            <a:pPr marL="914400" lvl="2" indent="0">
              <a:buNone/>
            </a:pPr>
            <a:r>
              <a:rPr lang="en-IN" sz="1400" dirty="0"/>
              <a:t>Driver Attribute: 			Vehicle Attribute: </a:t>
            </a:r>
          </a:p>
          <a:p>
            <a:pPr marL="914400" lvl="2" indent="0">
              <a:buNone/>
            </a:pPr>
            <a:r>
              <a:rPr lang="en-IN" sz="1400" dirty="0"/>
              <a:t>Driver name 			Vehicle name </a:t>
            </a:r>
          </a:p>
          <a:p>
            <a:pPr marL="914400" lvl="2" indent="0">
              <a:buNone/>
            </a:pPr>
            <a:r>
              <a:rPr lang="en-IN" sz="1400" dirty="0"/>
              <a:t>Driver code 				Make &amp; Model </a:t>
            </a:r>
          </a:p>
          <a:p>
            <a:pPr marL="914400" lvl="2" indent="0">
              <a:buNone/>
            </a:pPr>
            <a:r>
              <a:rPr lang="en-IN" sz="1400" dirty="0"/>
              <a:t>Driver Image 			Vehicle Image </a:t>
            </a:r>
          </a:p>
          <a:p>
            <a:pPr marL="914400" lvl="2" indent="0">
              <a:buNone/>
            </a:pPr>
            <a:r>
              <a:rPr lang="en-US" sz="1400" dirty="0"/>
              <a:t>Mobile number 			License Plate No </a:t>
            </a:r>
          </a:p>
          <a:p>
            <a:pPr marL="914400" lvl="2" indent="0">
              <a:buNone/>
            </a:pPr>
            <a:r>
              <a:rPr lang="en-IN" sz="1400" dirty="0"/>
              <a:t>Email Id 				Vehicle Status </a:t>
            </a:r>
          </a:p>
          <a:p>
            <a:pPr marL="914400" lvl="2" indent="0">
              <a:buNone/>
            </a:pPr>
            <a:r>
              <a:rPr lang="en-IN" sz="1400" dirty="0"/>
              <a:t>Address </a:t>
            </a:r>
          </a:p>
          <a:p>
            <a:pPr marL="914400" lvl="2" indent="0">
              <a:buNone/>
            </a:pPr>
            <a:r>
              <a:rPr lang="en-IN" sz="1400" dirty="0"/>
              <a:t>Digital Signature </a:t>
            </a:r>
          </a:p>
        </p:txBody>
      </p:sp>
    </p:spTree>
    <p:extLst>
      <p:ext uri="{BB962C8B-B14F-4D97-AF65-F5344CB8AC3E}">
        <p14:creationId xmlns:p14="http://schemas.microsoft.com/office/powerpoint/2010/main" val="114874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D98A-7961-4BE9-BF70-0A18DA92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2209"/>
            <a:ext cx="10515600" cy="5724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Step 4: </a:t>
            </a:r>
            <a:endParaRPr lang="en-IN" sz="2000" dirty="0"/>
          </a:p>
          <a:p>
            <a:pPr lvl="1"/>
            <a:r>
              <a:rPr lang="en-US" sz="2000" dirty="0"/>
              <a:t>Driver Will receive POP of Job Assigned </a:t>
            </a:r>
          </a:p>
          <a:p>
            <a:pPr lvl="1"/>
            <a:r>
              <a:rPr lang="en-IN" sz="2000" dirty="0"/>
              <a:t>Driver Accept it </a:t>
            </a:r>
          </a:p>
          <a:p>
            <a:pPr lvl="1"/>
            <a:r>
              <a:rPr lang="en-US" sz="2000" dirty="0"/>
              <a:t>He will live to Collect RWB product From Manufacture - </a:t>
            </a:r>
            <a:r>
              <a:rPr lang="en-US" sz="2000" b="1" dirty="0"/>
              <a:t>Status (on the way) </a:t>
            </a:r>
            <a:endParaRPr lang="en-US" sz="2000" dirty="0"/>
          </a:p>
          <a:p>
            <a:pPr lvl="1"/>
            <a:r>
              <a:rPr lang="en-US" sz="2000" dirty="0"/>
              <a:t>After reaching Pickup Location he Load the RWB Products – </a:t>
            </a:r>
            <a:r>
              <a:rPr lang="en-US" sz="2000" b="1" dirty="0"/>
              <a:t>Status (Shipment Loaded ) </a:t>
            </a:r>
            <a:endParaRPr lang="en-US" sz="2000" dirty="0"/>
          </a:p>
          <a:p>
            <a:pPr lvl="1"/>
            <a:r>
              <a:rPr lang="en-US" sz="2000" dirty="0"/>
              <a:t>He will collect Private Key or Digital Signature of Manufacture for Authentication </a:t>
            </a:r>
          </a:p>
          <a:p>
            <a:pPr lvl="1"/>
            <a:r>
              <a:rPr lang="en-US" sz="2000" dirty="0"/>
              <a:t>After Manufacture Authentication Driver will Authenticate with Private Key or Digital Signature – Status (</a:t>
            </a:r>
            <a:r>
              <a:rPr lang="en-US" sz="2000" b="1" dirty="0"/>
              <a:t>In Transit) </a:t>
            </a:r>
            <a:endParaRPr lang="en-US" sz="2000" dirty="0"/>
          </a:p>
          <a:p>
            <a:pPr lvl="1"/>
            <a:r>
              <a:rPr lang="en-US" sz="2000" dirty="0"/>
              <a:t>He will Reach Drop Location and unload the RWB Product – Status (</a:t>
            </a:r>
            <a:r>
              <a:rPr lang="en-US" sz="2000" b="1" dirty="0"/>
              <a:t>Shipment Unloaded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Driver will Authenticate with Private Key or Digital Signature </a:t>
            </a:r>
          </a:p>
          <a:p>
            <a:pPr lvl="1"/>
            <a:r>
              <a:rPr lang="en-US" sz="2000" dirty="0"/>
              <a:t>After Driver Retailer will Authenticate with Private Key or Digital Signature – Status (</a:t>
            </a:r>
            <a:r>
              <a:rPr lang="en-US" sz="2000" b="1" dirty="0"/>
              <a:t>Delivered) </a:t>
            </a:r>
            <a:endParaRPr lang="en-US" sz="2000" dirty="0"/>
          </a:p>
          <a:p>
            <a:pPr lvl="1"/>
            <a:r>
              <a:rPr lang="en-US" sz="2000" dirty="0"/>
              <a:t>After that Delivered Status will go to Manufacture, Shipper, Retailer </a:t>
            </a:r>
            <a:r>
              <a:rPr lang="en-US" sz="2000" dirty="0" err="1"/>
              <a:t>i.e</a:t>
            </a:r>
            <a:r>
              <a:rPr lang="en-US" sz="2000" dirty="0"/>
              <a:t>, RWB Product is Delivered </a:t>
            </a:r>
            <a:endParaRPr lang="en-IN" sz="2000" dirty="0"/>
          </a:p>
          <a:p>
            <a:pPr lvl="1"/>
            <a:r>
              <a:rPr lang="en-US" sz="2000" dirty="0"/>
              <a:t>Similar Status as of Manufacture is seen by Shipper and Retailer </a:t>
            </a:r>
          </a:p>
          <a:p>
            <a:pPr marL="0" indent="0">
              <a:buNone/>
            </a:pPr>
            <a:r>
              <a:rPr lang="en-IN" sz="2000" b="1" dirty="0"/>
              <a:t>Step 5: </a:t>
            </a:r>
            <a:endParaRPr lang="en-IN" sz="2000" dirty="0"/>
          </a:p>
          <a:p>
            <a:pPr lvl="1"/>
            <a:r>
              <a:rPr lang="en-US" sz="2000" dirty="0"/>
              <a:t>Shipper verify and confirm for block Creation </a:t>
            </a:r>
          </a:p>
        </p:txBody>
      </p:sp>
    </p:spTree>
    <p:extLst>
      <p:ext uri="{BB962C8B-B14F-4D97-AF65-F5344CB8AC3E}">
        <p14:creationId xmlns:p14="http://schemas.microsoft.com/office/powerpoint/2010/main" val="248797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53603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– Technology Stack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BF5559-7568-4FB4-8BD1-F4AEEF61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68473"/>
              </p:ext>
            </p:extLst>
          </p:nvPr>
        </p:nvGraphicFramePr>
        <p:xfrm>
          <a:off x="284084" y="1003177"/>
          <a:ext cx="11594238" cy="5318789"/>
        </p:xfrm>
        <a:graphic>
          <a:graphicData uri="http://schemas.openxmlformats.org/drawingml/2006/table">
            <a:tbl>
              <a:tblPr firstRow="1" firstCol="1" bandRow="1"/>
              <a:tblGrid>
                <a:gridCol w="1002896">
                  <a:extLst>
                    <a:ext uri="{9D8B030D-6E8A-4147-A177-3AD203B41FA5}">
                      <a16:colId xmlns:a16="http://schemas.microsoft.com/office/drawing/2014/main" val="812314095"/>
                    </a:ext>
                  </a:extLst>
                </a:gridCol>
                <a:gridCol w="4083446">
                  <a:extLst>
                    <a:ext uri="{9D8B030D-6E8A-4147-A177-3AD203B41FA5}">
                      <a16:colId xmlns:a16="http://schemas.microsoft.com/office/drawing/2014/main" val="3953156691"/>
                    </a:ext>
                  </a:extLst>
                </a:gridCol>
                <a:gridCol w="3253948">
                  <a:extLst>
                    <a:ext uri="{9D8B030D-6E8A-4147-A177-3AD203B41FA5}">
                      <a16:colId xmlns:a16="http://schemas.microsoft.com/office/drawing/2014/main" val="959100245"/>
                    </a:ext>
                  </a:extLst>
                </a:gridCol>
                <a:gridCol w="3253948">
                  <a:extLst>
                    <a:ext uri="{9D8B030D-6E8A-4147-A177-3AD203B41FA5}">
                      <a16:colId xmlns:a16="http://schemas.microsoft.com/office/drawing/2014/main" val="258004145"/>
                    </a:ext>
                  </a:extLst>
                </a:gridCol>
              </a:tblGrid>
              <a:tr h="497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S.No</a:t>
                      </a:r>
                      <a:endParaRPr lang="en-IN" sz="28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Tool / Framework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Category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Solution Folder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940358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Hyperledger 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Blockchain 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2946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Chaincode</a:t>
                      </a: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 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Go 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48039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Configuration type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SHIM type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27010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StateDB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CouchDB(Default)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72439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LedgerDB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GoLevelDB</a:t>
                      </a: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 (Default)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4554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Fabric SDK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Node SDK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471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Backend Server Platform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NodeJS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76677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REST Engine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ExpressJS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9276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Authentication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JWT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98853"/>
                  </a:ext>
                </a:extLst>
              </a:tr>
              <a:tr h="893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Front End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Angular, Bootstrap, Android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AppClient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05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48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8459" cy="5882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Logical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524FA-6056-4228-B05F-E1463C74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8" y="845574"/>
            <a:ext cx="11868944" cy="56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4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1E9EB-1EDC-874A-BC69-3BCB52E8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86" y="225287"/>
            <a:ext cx="1176793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60" y="62146"/>
            <a:ext cx="6674591" cy="6387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Architecture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- </a:t>
            </a:r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Scope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5E9F1-B6AB-4344-A64B-F046C95DE706}"/>
              </a:ext>
            </a:extLst>
          </p:cNvPr>
          <p:cNvSpPr/>
          <p:nvPr/>
        </p:nvSpPr>
        <p:spPr>
          <a:xfrm>
            <a:off x="142042" y="1056441"/>
            <a:ext cx="10884024" cy="53621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4"/>
                </a:solidFill>
              </a:rPr>
              <a:t>Requirement</a:t>
            </a:r>
            <a:r>
              <a:rPr lang="en-IN" sz="3200" dirty="0">
                <a:solidFill>
                  <a:schemeClr val="accent4"/>
                </a:solidFill>
              </a:rPr>
              <a:t>: </a:t>
            </a:r>
          </a:p>
          <a:p>
            <a:r>
              <a:rPr lang="en-IN" sz="3200" dirty="0">
                <a:solidFill>
                  <a:srgbClr val="92D050"/>
                </a:solidFill>
              </a:rPr>
              <a:t>	Tracking logistic transaction between one retailer, two 	manufacturers each one tied up with a logistic provider.</a:t>
            </a:r>
          </a:p>
          <a:p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4"/>
                </a:solidFill>
              </a:rPr>
              <a:t>Consortium:</a:t>
            </a:r>
          </a:p>
          <a:p>
            <a:r>
              <a:rPr lang="en-IN" sz="3200" b="1" dirty="0">
                <a:solidFill>
                  <a:schemeClr val="accent4"/>
                </a:solidFill>
              </a:rPr>
              <a:t>	</a:t>
            </a:r>
            <a:r>
              <a:rPr lang="en-IN" sz="3200" dirty="0">
                <a:solidFill>
                  <a:srgbClr val="92D050"/>
                </a:solidFill>
              </a:rPr>
              <a:t>1 Retailer, 2 Manufacturers and 2 Logistic Providers</a:t>
            </a:r>
          </a:p>
          <a:p>
            <a:pPr lvl="1"/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3846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73B60C50-7687-4DBB-BEC9-DF0162A2E15F}"/>
              </a:ext>
            </a:extLst>
          </p:cNvPr>
          <p:cNvSpPr txBox="1">
            <a:spLocks/>
          </p:cNvSpPr>
          <p:nvPr/>
        </p:nvSpPr>
        <p:spPr>
          <a:xfrm>
            <a:off x="63560" y="62146"/>
            <a:ext cx="6674591" cy="638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Solution Architecture - Sequence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997E90-86C3-4060-A29F-09D2BE1B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4" y="1097078"/>
            <a:ext cx="9263156" cy="55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4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C96BF0-8684-44F9-8A48-B56E48C2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2" y="38833"/>
            <a:ext cx="11202473" cy="61811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dirty="0">
                <a:cs typeface="Calibri Light"/>
              </a:rPr>
              <a:t> </a:t>
            </a:r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Architecture – Network Specs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4C319F-488F-4DD5-BB11-8B83877D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28769"/>
              </p:ext>
            </p:extLst>
          </p:nvPr>
        </p:nvGraphicFramePr>
        <p:xfrm>
          <a:off x="139656" y="1056442"/>
          <a:ext cx="11665257" cy="5297229"/>
        </p:xfrm>
        <a:graphic>
          <a:graphicData uri="http://schemas.openxmlformats.org/drawingml/2006/table">
            <a:tbl>
              <a:tblPr firstRow="1" firstCol="1" bandRow="1"/>
              <a:tblGrid>
                <a:gridCol w="180800">
                  <a:extLst>
                    <a:ext uri="{9D8B030D-6E8A-4147-A177-3AD203B41FA5}">
                      <a16:colId xmlns:a16="http://schemas.microsoft.com/office/drawing/2014/main" val="3394388493"/>
                    </a:ext>
                  </a:extLst>
                </a:gridCol>
                <a:gridCol w="2151153">
                  <a:extLst>
                    <a:ext uri="{9D8B030D-6E8A-4147-A177-3AD203B41FA5}">
                      <a16:colId xmlns:a16="http://schemas.microsoft.com/office/drawing/2014/main" val="427797861"/>
                    </a:ext>
                  </a:extLst>
                </a:gridCol>
                <a:gridCol w="792987">
                  <a:extLst>
                    <a:ext uri="{9D8B030D-6E8A-4147-A177-3AD203B41FA5}">
                      <a16:colId xmlns:a16="http://schemas.microsoft.com/office/drawing/2014/main" val="2784112451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1192404877"/>
                    </a:ext>
                  </a:extLst>
                </a:gridCol>
                <a:gridCol w="4776185">
                  <a:extLst>
                    <a:ext uri="{9D8B030D-6E8A-4147-A177-3AD203B41FA5}">
                      <a16:colId xmlns:a16="http://schemas.microsoft.com/office/drawing/2014/main" val="1934452291"/>
                    </a:ext>
                  </a:extLst>
                </a:gridCol>
              </a:tblGrid>
              <a:tr h="1172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66590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Block Logistics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204672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Orgs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Participants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Logistics1, Logistics1, Retailer1 , Mfg1, Mfg2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51512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MSP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Fabric-CA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75434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endorsement &amp; State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BlockChannel1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055617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ChainCode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Logic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Retailer, 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045869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End user and admin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adminNT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userL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userD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userC</a:t>
                      </a:r>
                      <a:endParaRPr lang="en-IN" sz="3200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23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94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" y="0"/>
            <a:ext cx="11202473" cy="65133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dirty="0">
                <a:cs typeface="Calibri Light"/>
              </a:rPr>
              <a:t> </a:t>
            </a:r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Architecture - 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D16C9-CD6D-456A-9F65-0E2FA61F998F}"/>
              </a:ext>
            </a:extLst>
          </p:cNvPr>
          <p:cNvSpPr txBox="1"/>
          <p:nvPr/>
        </p:nvSpPr>
        <p:spPr>
          <a:xfrm>
            <a:off x="4362766" y="3913932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0D150"/>
                </a:solidFill>
              </a:rPr>
              <a:t>Manufacturer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EE22C-2E02-4183-9076-D21B757D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66" y="1843323"/>
            <a:ext cx="2640559" cy="2013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DAFB1-C6F9-405C-9E58-FC0A3C73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6" y="1825134"/>
            <a:ext cx="2400509" cy="196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6E45B-1A58-478F-B06B-293DF519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36" y="1833491"/>
            <a:ext cx="2080974" cy="2021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289A46-182E-4482-93F2-EA79208225FF}"/>
              </a:ext>
            </a:extLst>
          </p:cNvPr>
          <p:cNvSpPr txBox="1"/>
          <p:nvPr/>
        </p:nvSpPr>
        <p:spPr>
          <a:xfrm>
            <a:off x="7609143" y="3851511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90D150"/>
                </a:solidFill>
              </a:rPr>
              <a:t>Driver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1A21-6408-415C-A5F6-F05E1186B437}"/>
              </a:ext>
            </a:extLst>
          </p:cNvPr>
          <p:cNvSpPr txBox="1"/>
          <p:nvPr/>
        </p:nvSpPr>
        <p:spPr>
          <a:xfrm>
            <a:off x="956620" y="3850126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0D150"/>
                </a:solidFill>
              </a:rPr>
              <a:t>Retailer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82600-C9A0-4307-80AF-15B18F2F7CD2}"/>
              </a:ext>
            </a:extLst>
          </p:cNvPr>
          <p:cNvSpPr txBox="1"/>
          <p:nvPr/>
        </p:nvSpPr>
        <p:spPr>
          <a:xfrm>
            <a:off x="301840" y="5041214"/>
            <a:ext cx="1146994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90D150"/>
                </a:solidFill>
              </a:rPr>
              <a:t>Actor Attributes: Username, Full Name, Org</a:t>
            </a:r>
          </a:p>
        </p:txBody>
      </p:sp>
    </p:spTree>
    <p:extLst>
      <p:ext uri="{BB962C8B-B14F-4D97-AF65-F5344CB8AC3E}">
        <p14:creationId xmlns:p14="http://schemas.microsoft.com/office/powerpoint/2010/main" val="387706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268"/>
            <a:ext cx="9847722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Assets -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149485"/>
            <a:ext cx="11288331" cy="551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OrganizationProfile</a:t>
            </a:r>
            <a:r>
              <a:rPr lang="en-US" dirty="0">
                <a:cs typeface="Calibri"/>
              </a:rPr>
              <a:t>	: </a:t>
            </a:r>
            <a:r>
              <a:rPr lang="en-US" dirty="0" err="1">
                <a:cs typeface="Calibri"/>
              </a:rPr>
              <a:t>OrgName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OrgType</a:t>
            </a:r>
            <a:r>
              <a:rPr lang="en-US" dirty="0">
                <a:cs typeface="Calibri"/>
              </a:rPr>
              <a:t>, Address</a:t>
            </a:r>
          </a:p>
          <a:p>
            <a:r>
              <a:rPr lang="en-US" dirty="0" err="1">
                <a:cs typeface="Calibri"/>
              </a:rPr>
              <a:t>UserProfile</a:t>
            </a:r>
            <a:r>
              <a:rPr lang="en-US" dirty="0">
                <a:cs typeface="Calibri"/>
              </a:rPr>
              <a:t>		: </a:t>
            </a:r>
            <a:r>
              <a:rPr lang="en-US" dirty="0" err="1">
                <a:cs typeface="Calibri"/>
              </a:rPr>
              <a:t>UserName</a:t>
            </a:r>
            <a:r>
              <a:rPr lang="en-US" dirty="0">
                <a:cs typeface="Calibri"/>
              </a:rPr>
              <a:t>, Password, Private Key, Public Key</a:t>
            </a:r>
          </a:p>
          <a:p>
            <a:r>
              <a:rPr lang="en-US" dirty="0" err="1">
                <a:cs typeface="Calibri"/>
              </a:rPr>
              <a:t>TransportRecord</a:t>
            </a:r>
            <a:r>
              <a:rPr lang="en-US" dirty="0">
                <a:cs typeface="Calibri"/>
              </a:rPr>
              <a:t>		: </a:t>
            </a:r>
            <a:r>
              <a:rPr lang="en-US" dirty="0" err="1">
                <a:cs typeface="Calibri"/>
              </a:rPr>
              <a:t>TruckNum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DriverName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LogisticOrg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FromOrg,ToOrg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FromAddress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ToAddress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FromLocLat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FromLocLng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ToLocLat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ToLocLng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DeliveryDtTm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TransportStatus</a:t>
            </a:r>
            <a:r>
              <a:rPr lang="en-US" dirty="0">
                <a:cs typeface="Calibri"/>
              </a:rPr>
              <a:t>(Pickup, </a:t>
            </a:r>
            <a:r>
              <a:rPr lang="en-US" dirty="0" err="1">
                <a:cs typeface="Calibri"/>
              </a:rPr>
              <a:t>InTransit</a:t>
            </a:r>
            <a:r>
              <a:rPr lang="en-US" dirty="0">
                <a:cs typeface="Calibri"/>
              </a:rPr>
              <a:t>, Delivered)</a:t>
            </a:r>
          </a:p>
        </p:txBody>
      </p:sp>
    </p:spTree>
    <p:extLst>
      <p:ext uri="{BB962C8B-B14F-4D97-AF65-F5344CB8AC3E}">
        <p14:creationId xmlns:p14="http://schemas.microsoft.com/office/powerpoint/2010/main" val="8373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14F6DA-1440-45CC-A1E9-482A26CF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63" y="139745"/>
            <a:ext cx="11202473" cy="788944"/>
          </a:xfrm>
        </p:spPr>
        <p:txBody>
          <a:bodyPr/>
          <a:lstStyle/>
          <a:p>
            <a:r>
              <a:rPr lang="en-US" dirty="0">
                <a:cs typeface="Calibri Light"/>
              </a:rPr>
              <a:t>Assets and Attributes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9C56ED-DDCB-4D02-B3BA-14D3B309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052894"/>
            <a:ext cx="5256726" cy="51455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Manufacture:</a:t>
            </a:r>
          </a:p>
          <a:p>
            <a:pPr lvl="1"/>
            <a:r>
              <a:rPr lang="en-US" dirty="0" err="1">
                <a:cs typeface="Calibri"/>
              </a:rPr>
              <a:t>Mfg</a:t>
            </a:r>
            <a:r>
              <a:rPr lang="en-US" dirty="0">
                <a:cs typeface="Calibri"/>
              </a:rPr>
              <a:t> Name</a:t>
            </a:r>
          </a:p>
          <a:p>
            <a:pPr lvl="1"/>
            <a:r>
              <a:rPr lang="en-US" dirty="0" err="1">
                <a:cs typeface="Calibri"/>
              </a:rPr>
              <a:t>Mfg</a:t>
            </a:r>
            <a:r>
              <a:rPr lang="en-US" dirty="0">
                <a:cs typeface="Calibri"/>
              </a:rPr>
              <a:t> Id</a:t>
            </a:r>
          </a:p>
          <a:p>
            <a:pPr lvl="1"/>
            <a:r>
              <a:rPr lang="en-US" dirty="0">
                <a:cs typeface="Calibri"/>
              </a:rPr>
              <a:t>Mobile Number</a:t>
            </a:r>
          </a:p>
          <a:p>
            <a:pPr lvl="1"/>
            <a:r>
              <a:rPr lang="en-US" dirty="0">
                <a:cs typeface="Calibri"/>
              </a:rPr>
              <a:t>Email-Id</a:t>
            </a:r>
          </a:p>
          <a:p>
            <a:pPr lvl="1"/>
            <a:r>
              <a:rPr lang="en-US" dirty="0">
                <a:cs typeface="Calibri"/>
              </a:rPr>
              <a:t>Address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Shipper Attributes:</a:t>
            </a:r>
          </a:p>
          <a:p>
            <a:pPr lvl="1"/>
            <a:r>
              <a:rPr lang="en-US" dirty="0" err="1">
                <a:cs typeface="Calibri"/>
              </a:rPr>
              <a:t>Shp</a:t>
            </a:r>
            <a:r>
              <a:rPr lang="en-US" dirty="0">
                <a:cs typeface="Calibri"/>
              </a:rPr>
              <a:t> Name</a:t>
            </a:r>
          </a:p>
          <a:p>
            <a:pPr lvl="1"/>
            <a:r>
              <a:rPr lang="en-US" dirty="0" err="1">
                <a:cs typeface="Calibri"/>
              </a:rPr>
              <a:t>Shp</a:t>
            </a:r>
            <a:r>
              <a:rPr lang="en-US" dirty="0">
                <a:cs typeface="Calibri"/>
              </a:rPr>
              <a:t> Id</a:t>
            </a:r>
          </a:p>
          <a:p>
            <a:pPr lvl="1"/>
            <a:r>
              <a:rPr lang="en-US" dirty="0">
                <a:cs typeface="Calibri"/>
              </a:rPr>
              <a:t>Mobile Number</a:t>
            </a:r>
          </a:p>
          <a:p>
            <a:pPr lvl="1"/>
            <a:r>
              <a:rPr lang="en-US" dirty="0">
                <a:cs typeface="Calibri"/>
              </a:rPr>
              <a:t>Email-Id</a:t>
            </a:r>
          </a:p>
          <a:p>
            <a:pPr lvl="1"/>
            <a:r>
              <a:rPr lang="en-US" dirty="0">
                <a:cs typeface="Calibri"/>
              </a:rPr>
              <a:t>Address</a:t>
            </a:r>
          </a:p>
          <a:p>
            <a:pPr lvl="1"/>
            <a:r>
              <a:rPr lang="en-US" dirty="0">
                <a:cs typeface="Calibri"/>
              </a:rPr>
              <a:t>Digital Signature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B3DED6-C9A3-4FB8-9073-CB4A3E0E2958}"/>
              </a:ext>
            </a:extLst>
          </p:cNvPr>
          <p:cNvCxnSpPr/>
          <p:nvPr/>
        </p:nvCxnSpPr>
        <p:spPr>
          <a:xfrm flipH="1">
            <a:off x="5887792" y="1056067"/>
            <a:ext cx="8585" cy="5303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ED2CFE-0113-4A37-ACBA-425F78491E00}"/>
              </a:ext>
            </a:extLst>
          </p:cNvPr>
          <p:cNvSpPr txBox="1">
            <a:spLocks/>
          </p:cNvSpPr>
          <p:nvPr/>
        </p:nvSpPr>
        <p:spPr>
          <a:xfrm>
            <a:off x="6174347" y="1055041"/>
            <a:ext cx="5256726" cy="5145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90D150"/>
                </a:solidFill>
                <a:cs typeface="Calibri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90D150"/>
                </a:solidFill>
                <a:cs typeface="Calibri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90D150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0D150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90D15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Retailer Attributes:</a:t>
            </a:r>
          </a:p>
          <a:p>
            <a:pPr lvl="1"/>
            <a:r>
              <a:rPr lang="en-US" dirty="0" err="1"/>
              <a:t>Rtl</a:t>
            </a:r>
            <a:r>
              <a:rPr lang="en-US" dirty="0"/>
              <a:t> Name</a:t>
            </a:r>
          </a:p>
          <a:p>
            <a:pPr lvl="1"/>
            <a:r>
              <a:rPr lang="en-US" dirty="0" err="1"/>
              <a:t>Rtl</a:t>
            </a:r>
            <a:r>
              <a:rPr lang="en-US" dirty="0"/>
              <a:t> Id</a:t>
            </a:r>
          </a:p>
          <a:p>
            <a:pPr lvl="1"/>
            <a:r>
              <a:rPr lang="en-US" dirty="0"/>
              <a:t>Mobile Number</a:t>
            </a:r>
          </a:p>
          <a:p>
            <a:pPr lvl="1"/>
            <a:r>
              <a:rPr lang="en-US" dirty="0"/>
              <a:t>Email-Id</a:t>
            </a:r>
          </a:p>
          <a:p>
            <a:pPr lvl="1"/>
            <a:r>
              <a:rPr lang="en-US" dirty="0"/>
              <a:t>Address</a:t>
            </a:r>
          </a:p>
          <a:p>
            <a:pPr lvl="1"/>
            <a:r>
              <a:rPr lang="en-US" dirty="0"/>
              <a:t>Digital Signature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7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052894"/>
            <a:ext cx="4966952" cy="5145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 err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6D9AE3-9F0D-467E-BE09-68E2E721CB81}"/>
              </a:ext>
            </a:extLst>
          </p:cNvPr>
          <p:cNvSpPr>
            <a:spLocks noChangeAspect="1"/>
          </p:cNvSpPr>
          <p:nvPr/>
        </p:nvSpPr>
        <p:spPr>
          <a:xfrm>
            <a:off x="677237" y="2214829"/>
            <a:ext cx="960000" cy="9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latin typeface="Azo Sans"/>
              </a:rPr>
              <a:t>Admin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F77A6-9009-4C70-A9AC-5FF09C4F212A}"/>
              </a:ext>
            </a:extLst>
          </p:cNvPr>
          <p:cNvSpPr>
            <a:spLocks noChangeAspect="1"/>
          </p:cNvSpPr>
          <p:nvPr/>
        </p:nvSpPr>
        <p:spPr>
          <a:xfrm>
            <a:off x="4189846" y="2236294"/>
            <a:ext cx="960000" cy="981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Rest Gateway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20A9E-D7DA-4176-A68A-9856CB6259D7}"/>
              </a:ext>
            </a:extLst>
          </p:cNvPr>
          <p:cNvSpPr>
            <a:spLocks noChangeAspect="1"/>
          </p:cNvSpPr>
          <p:nvPr/>
        </p:nvSpPr>
        <p:spPr>
          <a:xfrm>
            <a:off x="2021902" y="2236294"/>
            <a:ext cx="960000" cy="9814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UI</a:t>
            </a:r>
          </a:p>
        </p:txBody>
      </p:sp>
      <p:sp>
        <p:nvSpPr>
          <p:cNvPr id="7" name="Rounded Rectangle 77">
            <a:extLst>
              <a:ext uri="{FF2B5EF4-FFF2-40B4-BE49-F238E27FC236}">
                <a16:creationId xmlns:a16="http://schemas.microsoft.com/office/drawing/2014/main" id="{7F5855BD-290C-4C14-BAC3-E85CF65E5CA9}"/>
              </a:ext>
            </a:extLst>
          </p:cNvPr>
          <p:cNvSpPr>
            <a:spLocks noChangeAspect="1"/>
          </p:cNvSpPr>
          <p:nvPr/>
        </p:nvSpPr>
        <p:spPr>
          <a:xfrm>
            <a:off x="7967298" y="1416345"/>
            <a:ext cx="2862921" cy="31064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Fabric Network</a:t>
            </a:r>
            <a:endParaRPr lang="en-US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7F7A21-069C-4740-900A-DC4017C81CC4}"/>
              </a:ext>
            </a:extLst>
          </p:cNvPr>
          <p:cNvSpPr>
            <a:spLocks noChangeAspect="1"/>
          </p:cNvSpPr>
          <p:nvPr/>
        </p:nvSpPr>
        <p:spPr>
          <a:xfrm>
            <a:off x="8579396" y="2032379"/>
            <a:ext cx="1550281" cy="14107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Logistics Chain code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7BCE34-03AD-47AF-A0A2-022C8216C77F}"/>
              </a:ext>
            </a:extLst>
          </p:cNvPr>
          <p:cNvCxnSpPr>
            <a:cxnSpLocks/>
          </p:cNvCxnSpPr>
          <p:nvPr/>
        </p:nvCxnSpPr>
        <p:spPr>
          <a:xfrm flipV="1">
            <a:off x="2983124" y="2640259"/>
            <a:ext cx="1205803" cy="1073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A3A1A4-B733-4711-B5FB-D8EB29EEB941}"/>
              </a:ext>
            </a:extLst>
          </p:cNvPr>
          <p:cNvCxnSpPr>
            <a:cxnSpLocks/>
          </p:cNvCxnSpPr>
          <p:nvPr/>
        </p:nvCxnSpPr>
        <p:spPr>
          <a:xfrm>
            <a:off x="5151066" y="2650992"/>
            <a:ext cx="281623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3898E0-CE3F-4F54-B554-727E10857F13}"/>
              </a:ext>
            </a:extLst>
          </p:cNvPr>
          <p:cNvSpPr txBox="1"/>
          <p:nvPr/>
        </p:nvSpPr>
        <p:spPr>
          <a:xfrm>
            <a:off x="5389808" y="222911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Request: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Logistics Profile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59EF2-5EA0-49E3-8CF8-694670006471}"/>
              </a:ext>
            </a:extLst>
          </p:cNvPr>
          <p:cNvCxnSpPr/>
          <p:nvPr/>
        </p:nvCxnSpPr>
        <p:spPr>
          <a:xfrm>
            <a:off x="4511299" y="5414369"/>
            <a:ext cx="5005073" cy="2146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230226-A404-490D-A4A8-C8287C4D0D8F}"/>
              </a:ext>
            </a:extLst>
          </p:cNvPr>
          <p:cNvCxnSpPr/>
          <p:nvPr/>
        </p:nvCxnSpPr>
        <p:spPr>
          <a:xfrm flipH="1" flipV="1">
            <a:off x="4510901" y="3214579"/>
            <a:ext cx="6954" cy="220014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A8ABB62-0D76-4444-9464-5892B408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1" y="1022596"/>
            <a:ext cx="951159" cy="10886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4A2C7D-FD52-4421-931F-9230D641FED4}"/>
              </a:ext>
            </a:extLst>
          </p:cNvPr>
          <p:cNvCxnSpPr/>
          <p:nvPr/>
        </p:nvCxnSpPr>
        <p:spPr>
          <a:xfrm flipH="1">
            <a:off x="2968580" y="2966434"/>
            <a:ext cx="1199884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AD681D-53F4-4DD4-9C87-D0D9AB21604C}"/>
              </a:ext>
            </a:extLst>
          </p:cNvPr>
          <p:cNvCxnSpPr/>
          <p:nvPr/>
        </p:nvCxnSpPr>
        <p:spPr>
          <a:xfrm flipV="1">
            <a:off x="9523328" y="4523581"/>
            <a:ext cx="3777" cy="92298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9B8DBC-18C2-4B10-9774-1BB673D55000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1637237" y="2694829"/>
            <a:ext cx="384665" cy="3219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62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9284E5B-3C5D-4AFA-A322-177B43BF2D00}"/>
              </a:ext>
            </a:extLst>
          </p:cNvPr>
          <p:cNvSpPr>
            <a:spLocks noChangeAspect="1"/>
          </p:cNvSpPr>
          <p:nvPr/>
        </p:nvSpPr>
        <p:spPr>
          <a:xfrm>
            <a:off x="677237" y="2214829"/>
            <a:ext cx="960000" cy="9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latin typeface="Azo Sans"/>
              </a:rPr>
              <a:t>Admin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81F33-95CA-46B9-BB5A-53CB497F68BB}"/>
              </a:ext>
            </a:extLst>
          </p:cNvPr>
          <p:cNvSpPr>
            <a:spLocks noChangeAspect="1"/>
          </p:cNvSpPr>
          <p:nvPr/>
        </p:nvSpPr>
        <p:spPr>
          <a:xfrm>
            <a:off x="4189846" y="2236294"/>
            <a:ext cx="960000" cy="9814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Rest Gateway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3BB85-3B20-4C9E-BD53-5E980272F268}"/>
              </a:ext>
            </a:extLst>
          </p:cNvPr>
          <p:cNvSpPr>
            <a:spLocks noChangeAspect="1"/>
          </p:cNvSpPr>
          <p:nvPr/>
        </p:nvSpPr>
        <p:spPr>
          <a:xfrm>
            <a:off x="2021902" y="2236294"/>
            <a:ext cx="960000" cy="9814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UI</a:t>
            </a:r>
          </a:p>
        </p:txBody>
      </p:sp>
      <p:sp>
        <p:nvSpPr>
          <p:cNvPr id="7" name="Rounded Rectangle 77">
            <a:extLst>
              <a:ext uri="{FF2B5EF4-FFF2-40B4-BE49-F238E27FC236}">
                <a16:creationId xmlns:a16="http://schemas.microsoft.com/office/drawing/2014/main" id="{FC0AD484-B02C-4FE9-B09D-D1173C46874F}"/>
              </a:ext>
            </a:extLst>
          </p:cNvPr>
          <p:cNvSpPr>
            <a:spLocks noChangeAspect="1"/>
          </p:cNvSpPr>
          <p:nvPr/>
        </p:nvSpPr>
        <p:spPr>
          <a:xfrm>
            <a:off x="7967298" y="1416345"/>
            <a:ext cx="2862921" cy="310647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endParaRPr lang="en-US" sz="1300" dirty="0">
              <a:solidFill>
                <a:schemeClr val="bg2">
                  <a:lumMod val="25000"/>
                </a:schemeClr>
              </a:solidFill>
              <a:latin typeface="Azo Sans"/>
            </a:endParaRPr>
          </a:p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Fabric Network</a:t>
            </a:r>
            <a:endParaRPr lang="en-US" dirty="0">
              <a:solidFill>
                <a:schemeClr val="bg2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0A2ED9-ACB4-4EAE-9416-3ACB5B5F9345}"/>
              </a:ext>
            </a:extLst>
          </p:cNvPr>
          <p:cNvSpPr>
            <a:spLocks noChangeAspect="1"/>
          </p:cNvSpPr>
          <p:nvPr/>
        </p:nvSpPr>
        <p:spPr>
          <a:xfrm>
            <a:off x="8579396" y="2032379"/>
            <a:ext cx="1550281" cy="14107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chemeClr val="bg2">
                    <a:lumMod val="25000"/>
                  </a:schemeClr>
                </a:solidFill>
                <a:latin typeface="Azo Sans"/>
              </a:rPr>
              <a:t>Logistics Chain code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0B941D-67C2-471F-97EA-63BC01DE82B7}"/>
              </a:ext>
            </a:extLst>
          </p:cNvPr>
          <p:cNvCxnSpPr>
            <a:cxnSpLocks/>
          </p:cNvCxnSpPr>
          <p:nvPr/>
        </p:nvCxnSpPr>
        <p:spPr>
          <a:xfrm flipV="1">
            <a:off x="2983124" y="2640259"/>
            <a:ext cx="1205803" cy="1073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E135E8-ADDE-486F-ABC5-BFA79FB755C5}"/>
              </a:ext>
            </a:extLst>
          </p:cNvPr>
          <p:cNvCxnSpPr>
            <a:cxnSpLocks/>
          </p:cNvCxnSpPr>
          <p:nvPr/>
        </p:nvCxnSpPr>
        <p:spPr>
          <a:xfrm>
            <a:off x="5151066" y="2650992"/>
            <a:ext cx="2816232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FF3A75-6851-4836-B431-74D940E9DF1F}"/>
              </a:ext>
            </a:extLst>
          </p:cNvPr>
          <p:cNvSpPr txBox="1"/>
          <p:nvPr/>
        </p:nvSpPr>
        <p:spPr>
          <a:xfrm>
            <a:off x="5285685" y="203384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Request: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Manufacturer Profile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DA7C3D-370A-411F-82E9-48FA38BCDA07}"/>
              </a:ext>
            </a:extLst>
          </p:cNvPr>
          <p:cNvCxnSpPr/>
          <p:nvPr/>
        </p:nvCxnSpPr>
        <p:spPr>
          <a:xfrm>
            <a:off x="4511299" y="5414369"/>
            <a:ext cx="5005073" cy="21463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89F462-0D08-4101-B2C7-3D89AA1747B9}"/>
              </a:ext>
            </a:extLst>
          </p:cNvPr>
          <p:cNvCxnSpPr/>
          <p:nvPr/>
        </p:nvCxnSpPr>
        <p:spPr>
          <a:xfrm flipH="1" flipV="1">
            <a:off x="4510901" y="3214579"/>
            <a:ext cx="6954" cy="2200140"/>
          </a:xfrm>
          <a:prstGeom prst="line">
            <a:avLst/>
          </a:prstGeom>
          <a:ln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61585A0-E7D3-4AEB-B17F-B1CCD9ED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1" y="1022596"/>
            <a:ext cx="951159" cy="10886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6B204-87DA-4925-A02B-7A9D15D235A0}"/>
              </a:ext>
            </a:extLst>
          </p:cNvPr>
          <p:cNvCxnSpPr/>
          <p:nvPr/>
        </p:nvCxnSpPr>
        <p:spPr>
          <a:xfrm flipH="1">
            <a:off x="2968580" y="2966434"/>
            <a:ext cx="1199884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558064-5E1E-4067-9CA7-12EC84242E8A}"/>
              </a:ext>
            </a:extLst>
          </p:cNvPr>
          <p:cNvCxnSpPr/>
          <p:nvPr/>
        </p:nvCxnSpPr>
        <p:spPr>
          <a:xfrm flipV="1">
            <a:off x="9523328" y="4523581"/>
            <a:ext cx="3777" cy="92298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422ABD-1074-4A43-9D19-4848D2573AD8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1637237" y="2694829"/>
            <a:ext cx="384665" cy="3219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2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entrum Meetups" id="{51F1F7B3-EE8B-B441-8ABD-5EC33F8EC355}" vid="{7C7C8432-CBBF-CB40-A866-6AA354A28D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4343</TotalTime>
  <Words>628</Words>
  <Application>Microsoft Office PowerPoint</Application>
  <PresentationFormat>Widescreen</PresentationFormat>
  <Paragraphs>244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Medium</vt:lpstr>
      <vt:lpstr>Avenir Roman</vt:lpstr>
      <vt:lpstr>Ayuthaya</vt:lpstr>
      <vt:lpstr>Azo Sans</vt:lpstr>
      <vt:lpstr>Calibri</vt:lpstr>
      <vt:lpstr>Calibri Light</vt:lpstr>
      <vt:lpstr>Times New Roman</vt:lpstr>
      <vt:lpstr>Office Theme</vt:lpstr>
      <vt:lpstr>PowerPoint Presentation</vt:lpstr>
      <vt:lpstr>Solution Architecture - Scope  </vt:lpstr>
      <vt:lpstr>PowerPoint Presentation</vt:lpstr>
      <vt:lpstr>Solution Architecture – Network Specs</vt:lpstr>
      <vt:lpstr>Solution Architecture - Actors</vt:lpstr>
      <vt:lpstr>Solution Architecture - Assets - Attributes</vt:lpstr>
      <vt:lpstr>Assets and Attributes</vt:lpstr>
      <vt:lpstr>Solution Architecture - Transactions</vt:lpstr>
      <vt:lpstr>PowerPoint Presentation</vt:lpstr>
      <vt:lpstr>PowerPoint Presentation</vt:lpstr>
      <vt:lpstr>Solution Architecture - Chain codes</vt:lpstr>
      <vt:lpstr>PowerPoint Presentation</vt:lpstr>
      <vt:lpstr>PowerPoint Presentation</vt:lpstr>
      <vt:lpstr>PowerPoint Presentation</vt:lpstr>
      <vt:lpstr>Solution Architecture – Technology Stack</vt:lpstr>
      <vt:lpstr>Solution Architecture - Logical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Raju Cherukuri</dc:creator>
  <cp:keywords/>
  <dc:description/>
  <cp:lastModifiedBy>Mohan Krishna Gundala</cp:lastModifiedBy>
  <cp:revision>32</cp:revision>
  <cp:lastPrinted>2018-12-10T12:11:17Z</cp:lastPrinted>
  <dcterms:created xsi:type="dcterms:W3CDTF">2019-01-25T17:52:33Z</dcterms:created>
  <dcterms:modified xsi:type="dcterms:W3CDTF">2019-02-09T05:29:16Z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TECHMAHINDRA\SP00508362</vt:lpwstr>
  </property>
  <property fmtid="{D5CDD505-2E9C-101B-9397-08002B2CF9AE}" pid="4" name="DLPManualFileClassificationLastModificationDate">
    <vt:lpwstr>1531243353</vt:lpwstr>
  </property>
  <property fmtid="{D5CDD505-2E9C-101B-9397-08002B2CF9AE}" pid="5" name="DLPManualFileClassificationVersion">
    <vt:lpwstr>10.0.100.37</vt:lpwstr>
  </property>
</Properties>
</file>